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475707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Arial Narrow" pitchFamily="34" charset="0"/>
              </a:rPr>
              <a:t>Профсоюз- коллектив,</a:t>
            </a:r>
            <a:br>
              <a:rPr lang="ru-RU" i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Arial Narrow" pitchFamily="34" charset="0"/>
              </a:rPr>
              <a:t>Коллектив – это сила.</a:t>
            </a:r>
            <a:br>
              <a:rPr lang="ru-RU" i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Arial Narrow" pitchFamily="34" charset="0"/>
              </a:rPr>
              <a:t>Будем вместе творить,</a:t>
            </a:r>
            <a:br>
              <a:rPr lang="ru-RU" i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Arial Narrow" pitchFamily="34" charset="0"/>
              </a:rPr>
              <a:t>Станем вместе едины.</a:t>
            </a:r>
            <a:endParaRPr lang="ru-RU" i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b="1" i="1" dirty="0" smtClean="0">
                <a:latin typeface="Arial Narrow" pitchFamily="34" charset="0"/>
              </a:rPr>
              <a:t>положение об оплате труда; (ст.363 ТК)</a:t>
            </a:r>
          </a:p>
          <a:p>
            <a:r>
              <a:rPr lang="ru-RU" b="1" i="1" dirty="0" smtClean="0">
                <a:latin typeface="Arial Narrow" pitchFamily="34" charset="0"/>
              </a:rPr>
              <a:t>- положение о премировании; (ст.363 ТК)</a:t>
            </a:r>
          </a:p>
          <a:p>
            <a:r>
              <a:rPr lang="ru-RU" b="1" i="1" dirty="0" smtClean="0">
                <a:latin typeface="Arial Narrow" pitchFamily="34" charset="0"/>
              </a:rPr>
              <a:t>- план повышения квалификации и подготовки кадров; (ст.363 ТК)</a:t>
            </a:r>
          </a:p>
          <a:p>
            <a:r>
              <a:rPr lang="ru-RU" b="1" i="1" dirty="0" smtClean="0">
                <a:latin typeface="Arial Narrow" pitchFamily="34" charset="0"/>
              </a:rPr>
              <a:t>- график отпусков; (ст.168 ТК)</a:t>
            </a:r>
          </a:p>
          <a:p>
            <a:r>
              <a:rPr lang="ru-RU" b="1" i="1" dirty="0" smtClean="0">
                <a:latin typeface="Arial Narrow" pitchFamily="34" charset="0"/>
              </a:rPr>
              <a:t>- разделение рабочего дня на части; (ст.127 ТК)</a:t>
            </a:r>
          </a:p>
          <a:p>
            <a:r>
              <a:rPr lang="ru-RU" b="1" i="1" dirty="0" smtClean="0">
                <a:latin typeface="Arial Narrow" pitchFamily="34" charset="0"/>
              </a:rPr>
              <a:t>- правила внутреннего распорядка и др. (ст.195 ТК)</a:t>
            </a:r>
          </a:p>
          <a:p>
            <a:endParaRPr lang="ru-RU" b="1" i="1" dirty="0">
              <a:latin typeface="Arial Narrow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>
                <a:solidFill>
                  <a:srgbClr val="0070C0"/>
                </a:solidFill>
                <a:latin typeface="Arial Narrow" pitchFamily="34" charset="0"/>
              </a:rPr>
              <a:t>С учетом мнения выборного профсоюзного органа (или по согласованию, если данная форма предусмотрена коллективным договором), работодатель принимает локальные нормативные акты:</a:t>
            </a:r>
            <a:br>
              <a:rPr lang="ru-RU" sz="1600" i="1" dirty="0" smtClean="0">
                <a:solidFill>
                  <a:srgbClr val="0070C0"/>
                </a:solidFill>
                <a:latin typeface="Arial Narrow" pitchFamily="34" charset="0"/>
              </a:rPr>
            </a:br>
            <a:endParaRPr lang="ru-RU" sz="16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latin typeface="Arial Narrow" pitchFamily="34" charset="0"/>
              </a:rPr>
              <a:t>Профессиональные союзы осуществляют контроль за соблюдением работодателями и их представителями трудового законодательства, выполнением </a:t>
            </a:r>
            <a:r>
              <a:rPr lang="ru-RU" b="1" i="1" dirty="0" err="1" smtClean="0">
                <a:latin typeface="Arial Narrow" pitchFamily="34" charset="0"/>
              </a:rPr>
              <a:t>колдоговоров</a:t>
            </a:r>
            <a:r>
              <a:rPr lang="ru-RU" b="1" i="1" dirty="0" smtClean="0">
                <a:latin typeface="Arial Narrow" pitchFamily="34" charset="0"/>
              </a:rPr>
              <a:t> и соглашений.</a:t>
            </a:r>
          </a:p>
          <a:p>
            <a:r>
              <a:rPr lang="ru-RU" b="1" i="1" dirty="0" smtClean="0">
                <a:latin typeface="Arial Narrow" pitchFamily="34" charset="0"/>
              </a:rPr>
              <a:t>Обеспечивают в случае необходимости юридическую защиту интересов защиту интересов члена профсоюза в суде. (ст.354 ТК)</a:t>
            </a:r>
          </a:p>
          <a:p>
            <a:r>
              <a:rPr lang="ru-RU" b="1" i="1" dirty="0" smtClean="0">
                <a:latin typeface="Arial Narrow" pitchFamily="34" charset="0"/>
              </a:rPr>
              <a:t>Профком – инициатор снятия дисциплинарного взыскания с работника (члена профсоюза) (ст.203 ТК).</a:t>
            </a:r>
          </a:p>
          <a:p>
            <a:r>
              <a:rPr lang="ru-RU" b="1" i="1" dirty="0" smtClean="0">
                <a:latin typeface="Arial Narrow" pitchFamily="34" charset="0"/>
              </a:rPr>
              <a:t>Увольнение членов профсоюза в любых случаях производится с уведомлением профсоюзного органа (или с его согласия), если данная форма предусмотрена коллективным договором (ст.46 ТК).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191" y="476672"/>
            <a:ext cx="7891803" cy="553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19256" cy="4900000"/>
          </a:xfrm>
        </p:spPr>
        <p:txBody>
          <a:bodyPr>
            <a:normAutofit fontScale="25000" lnSpcReduction="20000"/>
          </a:bodyPr>
          <a:lstStyle/>
          <a:p>
            <a:r>
              <a:rPr lang="ru-RU" sz="5600" i="1" dirty="0" smtClean="0">
                <a:latin typeface="Arial Narrow" pitchFamily="34" charset="0"/>
              </a:rPr>
              <a:t>Материальная помощь (и ППО, и РС) на лечение, скорбные даты, рождение  ребенка, операции.  В этом году вы можете получить материальную помощь, если переболели корона вирусом.</a:t>
            </a:r>
          </a:p>
          <a:p>
            <a:r>
              <a:rPr lang="ru-RU" sz="5600" i="1" dirty="0" smtClean="0">
                <a:latin typeface="Arial Narrow" pitchFamily="34" charset="0"/>
              </a:rPr>
              <a:t>Премирование (личное (круглая дата, участие в различных конкурсах), всей ППО (за сохранение 100% </a:t>
            </a:r>
            <a:r>
              <a:rPr lang="ru-RU" sz="5600" i="1" dirty="0" err="1" smtClean="0">
                <a:latin typeface="Arial Narrow" pitchFamily="34" charset="0"/>
              </a:rPr>
              <a:t>профчленства</a:t>
            </a:r>
            <a:r>
              <a:rPr lang="ru-RU" sz="5600" i="1" dirty="0" smtClean="0">
                <a:latin typeface="Arial Narrow" pitchFamily="34" charset="0"/>
              </a:rPr>
              <a:t> (и руководителю, и председателю ППО), ко Дню учителя, за участие в общественных мероприятиях), за участие в профессиональных конкурсах.</a:t>
            </a:r>
          </a:p>
          <a:p>
            <a:r>
              <a:rPr lang="ru-RU" sz="5600" i="1" dirty="0" smtClean="0">
                <a:latin typeface="Arial Narrow" pitchFamily="34" charset="0"/>
              </a:rPr>
              <a:t>Вы можете пролечиться по 50% санаторной путевке </a:t>
            </a:r>
          </a:p>
          <a:p>
            <a:r>
              <a:rPr lang="ru-RU" sz="5600" i="1" dirty="0" smtClean="0">
                <a:latin typeface="Arial Narrow" pitchFamily="34" charset="0"/>
              </a:rPr>
              <a:t>Можно пролечиться со скидкой (800руб. в сутки).</a:t>
            </a:r>
          </a:p>
          <a:p>
            <a:r>
              <a:rPr lang="ru-RU" sz="5600" i="1" dirty="0" smtClean="0">
                <a:latin typeface="Arial Narrow" pitchFamily="34" charset="0"/>
              </a:rPr>
              <a:t>И можно оздоровиться бесплатно, если вы и ваша ППО активны.</a:t>
            </a:r>
          </a:p>
          <a:p>
            <a:r>
              <a:rPr lang="ru-RU" sz="5600" i="1" dirty="0" smtClean="0">
                <a:latin typeface="Arial Narrow" pitchFamily="34" charset="0"/>
              </a:rPr>
              <a:t>Член профсоюза, желающий посетить аквапарк в г. Ростове, мог получить карту на год со скидкой 50% для себя и членов своей семьи.</a:t>
            </a:r>
          </a:p>
          <a:p>
            <a:r>
              <a:rPr lang="ru-RU" sz="5600" i="1" dirty="0" smtClean="0">
                <a:latin typeface="Arial Narrow" pitchFamily="34" charset="0"/>
              </a:rPr>
              <a:t>Можно приобрести  карты на посещение аквапарка Н2О </a:t>
            </a:r>
            <a:r>
              <a:rPr lang="ru-RU" sz="5600" i="1" dirty="0" err="1" smtClean="0">
                <a:latin typeface="Arial Narrow" pitchFamily="34" charset="0"/>
              </a:rPr>
              <a:t>соскидкой</a:t>
            </a:r>
            <a:r>
              <a:rPr lang="ru-RU" sz="5600" i="1" dirty="0" smtClean="0">
                <a:latin typeface="Arial Narrow" pitchFamily="34" charset="0"/>
              </a:rPr>
              <a:t> </a:t>
            </a:r>
          </a:p>
          <a:p>
            <a:r>
              <a:rPr lang="ru-RU" sz="5600" i="1" dirty="0" smtClean="0">
                <a:latin typeface="Arial Narrow" pitchFamily="34" charset="0"/>
              </a:rPr>
              <a:t>Карта не является персональной – один человек может приобрести несколько карт, как для себя, так и для членов семьи, друзей и знакомых. </a:t>
            </a:r>
          </a:p>
          <a:p>
            <a:r>
              <a:rPr lang="ru-RU" sz="5600" i="1" dirty="0" smtClean="0">
                <a:latin typeface="Arial Narrow" pitchFamily="34" charset="0"/>
              </a:rPr>
              <a:t>Ростовская областная организация Общероссийского Профсоюза образования и компания «</a:t>
            </a:r>
            <a:r>
              <a:rPr lang="ru-RU" sz="5600" i="1" dirty="0" err="1" smtClean="0">
                <a:latin typeface="Arial Narrow" pitchFamily="34" charset="0"/>
              </a:rPr>
              <a:t>Инвитро</a:t>
            </a:r>
            <a:r>
              <a:rPr lang="ru-RU" sz="5600" i="1" dirty="0" smtClean="0">
                <a:latin typeface="Arial Narrow" pitchFamily="34" charset="0"/>
              </a:rPr>
              <a:t>» </a:t>
            </a:r>
          </a:p>
          <a:p>
            <a:r>
              <a:rPr lang="ru-RU" sz="5600" i="1" dirty="0" smtClean="0">
                <a:latin typeface="Arial Narrow" pitchFamily="34" charset="0"/>
              </a:rPr>
              <a:t>На основании личного заявления одного из членов Профсоюза и документов (их копий), подтверждающих вступление в брак, рождение ребенка в семье, где оба родители являются членами Общероссийского Профсоюза образования, состоящие на учёте в организациях Профсоюза на территории Ростовской области и состоящие в трудовых отношениях на дату возникновения указанных оснований оказывать материальную помощь - 5000 рублей за счёт средств Ростовской областной организации Профсоюза;</a:t>
            </a:r>
          </a:p>
          <a:p>
            <a:pPr algn="ctr">
              <a:buNone/>
            </a:pPr>
            <a:r>
              <a:rPr lang="ru-RU" sz="4800" dirty="0" smtClean="0">
                <a:latin typeface="Arial Narrow" pitchFamily="34" charset="0"/>
              </a:rPr>
              <a:t>               </a:t>
            </a:r>
            <a:r>
              <a:rPr lang="ru-RU" sz="5600" b="1" i="1" dirty="0" smtClean="0">
                <a:solidFill>
                  <a:srgbClr val="00B0F0"/>
                </a:solidFill>
                <a:latin typeface="Arial Narrow" pitchFamily="34" charset="0"/>
              </a:rPr>
              <a:t>Члены </a:t>
            </a:r>
            <a:r>
              <a:rPr lang="ru-RU" sz="5600" b="1" i="1" dirty="0" smtClean="0">
                <a:solidFill>
                  <a:srgbClr val="00B0F0"/>
                </a:solidFill>
                <a:latin typeface="Arial Narrow" pitchFamily="34" charset="0"/>
              </a:rPr>
              <a:t>профсоюза могут посетить со скидками:</a:t>
            </a:r>
          </a:p>
          <a:p>
            <a:pPr algn="ctr"/>
            <a:r>
              <a:rPr lang="ru-RU" sz="5600" i="1" dirty="0" smtClean="0">
                <a:latin typeface="Arial Narrow" pitchFamily="34" charset="0"/>
              </a:rPr>
              <a:t>футбольные матчи</a:t>
            </a:r>
          </a:p>
          <a:p>
            <a:pPr algn="ctr"/>
            <a:r>
              <a:rPr lang="ru-RU" sz="5600" i="1" dirty="0" smtClean="0">
                <a:latin typeface="Arial Narrow" pitchFamily="34" charset="0"/>
              </a:rPr>
              <a:t>спектакли</a:t>
            </a:r>
          </a:p>
          <a:p>
            <a:pPr algn="ctr"/>
            <a:r>
              <a:rPr lang="ru-RU" sz="5600" i="1" dirty="0" smtClean="0">
                <a:latin typeface="Arial Narrow" pitchFamily="34" charset="0"/>
              </a:rPr>
              <a:t>туры выходного дня в Петербург, Анапа, Сочи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00B0F0"/>
                </a:solidFill>
                <a:latin typeface="Arial Narrow" pitchFamily="34" charset="0"/>
              </a:rPr>
              <a:t/>
            </a:r>
            <a:br>
              <a:rPr lang="ru-RU" sz="3100" i="1" dirty="0" smtClean="0">
                <a:solidFill>
                  <a:srgbClr val="00B0F0"/>
                </a:solidFill>
                <a:latin typeface="Arial Narrow" pitchFamily="34" charset="0"/>
              </a:rPr>
            </a:br>
            <a:r>
              <a:rPr lang="ru-RU" sz="3100" i="1" dirty="0" smtClean="0">
                <a:solidFill>
                  <a:srgbClr val="00B0F0"/>
                </a:solidFill>
                <a:latin typeface="Arial Narrow" pitchFamily="34" charset="0"/>
              </a:rPr>
              <a:t>Что </a:t>
            </a:r>
            <a:r>
              <a:rPr lang="ru-RU" sz="3100" i="1" dirty="0" smtClean="0">
                <a:solidFill>
                  <a:srgbClr val="00B0F0"/>
                </a:solidFill>
                <a:latin typeface="Arial Narrow" pitchFamily="34" charset="0"/>
              </a:rPr>
              <a:t>касается материального, то уже более 25 лет наш профсоюз оказывает: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134" y="836711"/>
            <a:ext cx="7911289" cy="561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35" y="201371"/>
            <a:ext cx="8335953" cy="625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81" y="260648"/>
            <a:ext cx="9031355" cy="638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- </a:t>
            </a:r>
            <a:r>
              <a:rPr lang="ru-RU" i="1" dirty="0" smtClean="0">
                <a:latin typeface="Arial Narrow" pitchFamily="34" charset="0"/>
              </a:rPr>
              <a:t>социального партнёра, образованного в соответствии с законом и несущего всю полноту ответственности (по трудовому законодательству все локальные акты ОУ должны быть согласованы с профкомом);</a:t>
            </a:r>
          </a:p>
          <a:p>
            <a:r>
              <a:rPr lang="ru-RU" i="1" dirty="0" smtClean="0">
                <a:latin typeface="Arial Narrow" pitchFamily="34" charset="0"/>
              </a:rPr>
              <a:t>- помощника в решении социальных и личных вопросов работников;</a:t>
            </a:r>
          </a:p>
          <a:p>
            <a:r>
              <a:rPr lang="ru-RU" i="1" dirty="0" smtClean="0">
                <a:latin typeface="Arial Narrow" pitchFamily="34" charset="0"/>
              </a:rPr>
              <a:t>- партнёра в достижении наилучших производственных результатов, в воспитании у работников преданности организации, обеспечении трудовой и производственной дисциплины; </a:t>
            </a:r>
          </a:p>
          <a:p>
            <a:r>
              <a:rPr lang="ru-RU" i="1" dirty="0" smtClean="0">
                <a:latin typeface="Arial Narrow" pitchFamily="34" charset="0"/>
              </a:rPr>
              <a:t>помощника в разрешении трудовых споров (решение трудовых споров не со стихийно образованной группой, а с компетентной организацией, реально смотрящей на состояние дел);</a:t>
            </a:r>
          </a:p>
          <a:p>
            <a:r>
              <a:rPr lang="ru-RU" i="1" dirty="0" smtClean="0">
                <a:latin typeface="Arial Narrow" pitchFamily="34" charset="0"/>
              </a:rPr>
              <a:t>- практическую помощь в решении вопросов по охране труда и соблюдении трудового законодательства;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ru-RU" sz="3100" i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3100" i="1" dirty="0" smtClean="0">
                <a:solidFill>
                  <a:srgbClr val="0070C0"/>
                </a:solidFill>
                <a:latin typeface="Arial Narrow" pitchFamily="34" charset="0"/>
              </a:rPr>
              <a:t>Сотрудничая </a:t>
            </a:r>
            <a:r>
              <a:rPr lang="ru-RU" sz="3100" i="1" dirty="0" smtClean="0">
                <a:solidFill>
                  <a:srgbClr val="0070C0"/>
                </a:solidFill>
                <a:latin typeface="Arial Narrow" pitchFamily="34" charset="0"/>
              </a:rPr>
              <a:t>с профсоюзной организацией, работодатель получает: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  <a:latin typeface="Arial Narrow" pitchFamily="34" charset="0"/>
              </a:rPr>
              <a:t>Одним из основных локальных актов ОУ является коллективный договор </a:t>
            </a:r>
            <a:endParaRPr lang="ru-RU" sz="32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449" y="1481138"/>
            <a:ext cx="7711553" cy="468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i="1" dirty="0" smtClean="0">
              <a:latin typeface="Arial Narrow" pitchFamily="34" charset="0"/>
            </a:endParaRPr>
          </a:p>
          <a:p>
            <a:r>
              <a:rPr lang="ru-RU" i="1" dirty="0" smtClean="0">
                <a:solidFill>
                  <a:srgbClr val="0070C0"/>
                </a:solidFill>
                <a:latin typeface="Arial Narrow" pitchFamily="34" charset="0"/>
              </a:rPr>
              <a:t>Наличие коллективного договора позволяет работодателю оптимизировать решение сразу нескольких </a:t>
            </a:r>
            <a:r>
              <a:rPr lang="ru-RU" i="1" dirty="0" smtClean="0">
                <a:solidFill>
                  <a:srgbClr val="0070C0"/>
                </a:solidFill>
                <a:latin typeface="Arial Narrow" pitchFamily="34" charset="0"/>
              </a:rPr>
              <a:t>проблем</a:t>
            </a:r>
            <a:r>
              <a:rPr lang="ru-RU" i="1" dirty="0" smtClean="0">
                <a:latin typeface="Arial Narrow" pitchFamily="34" charset="0"/>
              </a:rPr>
              <a:t>: </a:t>
            </a:r>
            <a:endParaRPr lang="ru-RU" i="1" dirty="0" smtClean="0">
              <a:latin typeface="Arial Narrow" pitchFamily="34" charset="0"/>
            </a:endParaRPr>
          </a:p>
          <a:p>
            <a:r>
              <a:rPr lang="ru-RU" b="1" i="1" dirty="0" smtClean="0">
                <a:latin typeface="Arial Narrow" pitchFamily="34" charset="0"/>
              </a:rPr>
              <a:t>он </a:t>
            </a:r>
            <a:r>
              <a:rPr lang="ru-RU" b="1" i="1" dirty="0" smtClean="0">
                <a:latin typeface="Arial Narrow" pitchFamily="34" charset="0"/>
              </a:rPr>
              <a:t>помогает стабилизировать отношения с трудовым коллективом. </a:t>
            </a:r>
            <a:endParaRPr lang="ru-RU" b="1" i="1" dirty="0" smtClean="0">
              <a:latin typeface="Arial Narrow" pitchFamily="34" charset="0"/>
            </a:endParaRPr>
          </a:p>
          <a:p>
            <a:r>
              <a:rPr lang="ru-RU" b="1" i="1" dirty="0" smtClean="0">
                <a:latin typeface="Arial Narrow" pitchFamily="34" charset="0"/>
              </a:rPr>
              <a:t>Установление </a:t>
            </a:r>
            <a:r>
              <a:rPr lang="ru-RU" b="1" i="1" dirty="0" smtClean="0">
                <a:latin typeface="Arial Narrow" pitchFamily="34" charset="0"/>
              </a:rPr>
              <a:t>показателей премирования, системы доплат и надбавок усиливает мотивацию работников. </a:t>
            </a:r>
            <a:endParaRPr lang="ru-RU" b="1" i="1" dirty="0" smtClean="0">
              <a:latin typeface="Arial Narrow" pitchFamily="34" charset="0"/>
            </a:endParaRPr>
          </a:p>
          <a:p>
            <a:r>
              <a:rPr lang="ru-RU" b="1" i="1" dirty="0" smtClean="0">
                <a:latin typeface="Arial Narrow" pitchFamily="34" charset="0"/>
              </a:rPr>
              <a:t>Через </a:t>
            </a:r>
            <a:r>
              <a:rPr lang="ru-RU" b="1" i="1" dirty="0" smtClean="0">
                <a:latin typeface="Arial Narrow" pitchFamily="34" charset="0"/>
              </a:rPr>
              <a:t>коллективный договор можно решать вопросы повышения производительности труда, ответственности коллектива и др. </a:t>
            </a:r>
          </a:p>
          <a:p>
            <a:r>
              <a:rPr lang="ru-RU" b="1" i="1" dirty="0" smtClean="0">
                <a:latin typeface="Arial Narrow" pitchFamily="34" charset="0"/>
              </a:rPr>
              <a:t>Районное Соглашение, на которое руководитель ОУ может сослаться, рекомендует активному председателю ППО до 7 дней к отпуску;</a:t>
            </a:r>
          </a:p>
          <a:p>
            <a:r>
              <a:rPr lang="ru-RU" b="1" i="1" dirty="0" smtClean="0">
                <a:latin typeface="Arial Narrow" pitchFamily="34" charset="0"/>
              </a:rPr>
              <a:t>за каждые 10 лет стажа работы в данном образовательном учреждении –  3 дня.</a:t>
            </a:r>
          </a:p>
          <a:p>
            <a:r>
              <a:rPr lang="ru-RU" b="1" i="1" dirty="0" smtClean="0">
                <a:latin typeface="Arial Narrow" pitchFamily="34" charset="0"/>
              </a:rPr>
              <a:t>В Соглашении закреплено ряд положений, которые могут войти в коллективный договор каждого ОУ (но действие его распространяется только на членов профсоюза).</a:t>
            </a:r>
          </a:p>
          <a:p>
            <a:endParaRPr lang="ru-RU" i="1" dirty="0">
              <a:latin typeface="Arial Narrow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i="1" dirty="0" smtClean="0">
                <a:latin typeface="Arial Narrow" pitchFamily="34" charset="0"/>
              </a:rPr>
              <a:t>Коллективный договор </a:t>
            </a:r>
            <a:r>
              <a:rPr lang="ru-RU" sz="2400" i="1" dirty="0" smtClean="0">
                <a:latin typeface="Arial Narrow" pitchFamily="34" charset="0"/>
              </a:rPr>
              <a:t>– главный механизм, с помощью которого профком может осуществить и закрепить собственный статус в жизни ОУ. </a:t>
            </a:r>
            <a:endParaRPr lang="ru-RU" sz="2400" i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71400"/>
            <a:ext cx="6264696" cy="7681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i="1" dirty="0" smtClean="0">
                <a:latin typeface="Arial Narrow" pitchFamily="34" charset="0"/>
              </a:rPr>
              <a:t>- заключать коллективный договор;</a:t>
            </a:r>
          </a:p>
          <a:p>
            <a:r>
              <a:rPr lang="ru-RU" i="1" dirty="0" smtClean="0">
                <a:latin typeface="Arial Narrow" pitchFamily="34" charset="0"/>
              </a:rPr>
              <a:t>- на получение всех социально-экономических норм и льгот, предусмотренных коллективным договором;</a:t>
            </a:r>
          </a:p>
          <a:p>
            <a:r>
              <a:rPr lang="ru-RU" i="1" dirty="0" smtClean="0">
                <a:latin typeface="Arial Narrow" pitchFamily="34" charset="0"/>
              </a:rPr>
              <a:t>- на бесплатную юридическую помощь по вопросам трудового права: приема на работу, переводов по работе и увольнению, рабочего времени и отдыха, охраны труда и техники безопасности, гарантий и компенсаций;</a:t>
            </a:r>
          </a:p>
          <a:p>
            <a:r>
              <a:rPr lang="ru-RU" i="1" dirty="0" smtClean="0">
                <a:latin typeface="Arial Narrow" pitchFamily="34" charset="0"/>
              </a:rPr>
              <a:t>- на рассмотрение индивидуального трудового спора работника – при участии профсоюзного органа;</a:t>
            </a:r>
          </a:p>
          <a:p>
            <a:r>
              <a:rPr lang="ru-RU" i="1" dirty="0" smtClean="0">
                <a:latin typeface="Arial Narrow" pitchFamily="34" charset="0"/>
              </a:rPr>
              <a:t>- на содействие профсоюза и его специалистов по вопросам оплаты труда, размера заработной платы и своевременной ее выплаты;</a:t>
            </a:r>
          </a:p>
          <a:p>
            <a:r>
              <a:rPr lang="ru-RU" i="1" dirty="0" smtClean="0">
                <a:latin typeface="Arial Narrow" pitchFamily="34" charset="0"/>
              </a:rPr>
              <a:t>- на проверку правильности начисления заработной платы;</a:t>
            </a:r>
          </a:p>
          <a:p>
            <a:r>
              <a:rPr lang="ru-RU" i="1" dirty="0" smtClean="0">
                <a:latin typeface="Arial Narrow" pitchFamily="34" charset="0"/>
              </a:rPr>
              <a:t>- на защиту работника профсоюзом в случае необоснованных предложений на увольнение с работы, других несправедливых действий со стороны нанимателя;</a:t>
            </a:r>
          </a:p>
          <a:p>
            <a:r>
              <a:rPr lang="ru-RU" i="1" dirty="0" smtClean="0">
                <a:latin typeface="Arial Narrow" pitchFamily="34" charset="0"/>
              </a:rPr>
              <a:t>- на бесплатную правовую помощь профсоюза в рассмотрении его вопросов в суде;</a:t>
            </a:r>
          </a:p>
          <a:p>
            <a:r>
              <a:rPr lang="ru-RU" i="1" dirty="0" smtClean="0">
                <a:latin typeface="Arial Narrow" pitchFamily="34" charset="0"/>
              </a:rPr>
              <a:t>- на защиту члена профсоюза при расследовании несчастных случаев на производстве и профессиональных заболеваний, по вопросам возмещения вреда, причиненного их здоровью на производстве (на работе);</a:t>
            </a:r>
          </a:p>
          <a:p>
            <a:r>
              <a:rPr lang="ru-RU" i="1" dirty="0" smtClean="0">
                <a:latin typeface="Arial Narrow" pitchFamily="34" charset="0"/>
              </a:rPr>
              <a:t>- на обращение в профком, к его лидеру, в любой вышестоящий профсоюзный орган по любым вопросам, возможность свободно высказывать и отстаивать на профсоюзном собрании, конференции свое мнение по вопросам трудовых, социальных и связанных с ними отношений, а также по вопросам работы профсоюзной организации, профкома и его лидера.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latin typeface="Arial Narrow" pitchFamily="34" charset="0"/>
              </a:rPr>
              <a:t>Вступив в профсоюз, работник – член профсоюза получает право:</a:t>
            </a:r>
            <a:r>
              <a:rPr lang="ru-RU" sz="2800" i="1" dirty="0" smtClean="0">
                <a:latin typeface="Arial Narrow" pitchFamily="34" charset="0"/>
              </a:rPr>
              <a:t/>
            </a:r>
            <a:br>
              <a:rPr lang="ru-RU" sz="2800" i="1" dirty="0" smtClean="0">
                <a:latin typeface="Arial Narrow" pitchFamily="34" charset="0"/>
              </a:rPr>
            </a:br>
            <a:endParaRPr lang="ru-RU" sz="2800" i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- </a:t>
            </a:r>
            <a:r>
              <a:rPr lang="ru-RU" b="1" i="1" dirty="0" smtClean="0">
                <a:latin typeface="Arial Narrow" pitchFamily="34" charset="0"/>
              </a:rPr>
              <a:t>режим рабочего времени и отдыха;</a:t>
            </a:r>
          </a:p>
          <a:p>
            <a:r>
              <a:rPr lang="ru-RU" b="1" i="1" dirty="0" smtClean="0">
                <a:latin typeface="Arial Narrow" pitchFamily="34" charset="0"/>
              </a:rPr>
              <a:t>- формы, системы и размеры оплаты труда;</a:t>
            </a:r>
          </a:p>
          <a:p>
            <a:r>
              <a:rPr lang="ru-RU" b="1" i="1" dirty="0" smtClean="0">
                <a:latin typeface="Arial Narrow" pitchFamily="34" charset="0"/>
              </a:rPr>
              <a:t>- денежные вознаграждения и доплаты;</a:t>
            </a:r>
          </a:p>
          <a:p>
            <a:r>
              <a:rPr lang="ru-RU" b="1" i="1" dirty="0" smtClean="0">
                <a:latin typeface="Arial Narrow" pitchFamily="34" charset="0"/>
              </a:rPr>
              <a:t>- индексация заработной платы;</a:t>
            </a:r>
          </a:p>
          <a:p>
            <a:r>
              <a:rPr lang="ru-RU" b="1" i="1" dirty="0" smtClean="0">
                <a:latin typeface="Arial Narrow" pitchFamily="34" charset="0"/>
              </a:rPr>
              <a:t>- кадровая политика и занятость;</a:t>
            </a:r>
          </a:p>
          <a:p>
            <a:r>
              <a:rPr lang="ru-RU" b="1" i="1" dirty="0" smtClean="0">
                <a:latin typeface="Arial Narrow" pitchFamily="34" charset="0"/>
              </a:rPr>
              <a:t>- вопросы быта работников;</a:t>
            </a:r>
          </a:p>
          <a:p>
            <a:r>
              <a:rPr lang="ru-RU" b="1" i="1" dirty="0" smtClean="0">
                <a:latin typeface="Arial Narrow" pitchFamily="34" charset="0"/>
              </a:rPr>
              <a:t>- пособия и компенсации;</a:t>
            </a:r>
          </a:p>
          <a:p>
            <a:r>
              <a:rPr lang="ru-RU" b="1" i="1" dirty="0" smtClean="0">
                <a:latin typeface="Arial Narrow" pitchFamily="34" charset="0"/>
              </a:rPr>
              <a:t>- охрана труда и др.;</a:t>
            </a:r>
          </a:p>
          <a:p>
            <a:r>
              <a:rPr lang="ru-RU" b="1" i="1" dirty="0" smtClean="0">
                <a:latin typeface="Arial Narrow" pitchFamily="34" charset="0"/>
              </a:rPr>
              <a:t>- организация оздоровления трудящихся и их детей;</a:t>
            </a:r>
          </a:p>
          <a:p>
            <a:r>
              <a:rPr lang="ru-RU" b="1" i="1" dirty="0" smtClean="0">
                <a:latin typeface="Arial Narrow" pitchFamily="34" charset="0"/>
              </a:rPr>
              <a:t>- организация отдыха и т.д. (ст. 363 ТК)</a:t>
            </a:r>
          </a:p>
          <a:p>
            <a:endParaRPr lang="ru-RU" b="1" i="1" dirty="0">
              <a:latin typeface="Arial Narrow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i="1" dirty="0" smtClean="0">
                <a:solidFill>
                  <a:srgbClr val="0070C0"/>
                </a:solidFill>
                <a:latin typeface="Arial Narrow" pitchFamily="34" charset="0"/>
              </a:rPr>
              <a:t>Первичная профсоюзная организация – представитель работников при проведении коллективных переговоров по заключению, изменению коллективного договора – основного правового акта, регулирующего трудовые отношения в организации, которым устанавливаются (регулируются):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endParaRPr lang="ru-RU" sz="1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</TotalTime>
  <Words>990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Профсоюз- коллектив, Коллектив – это сила. Будем вместе творить, Станем вместе едины.</vt:lpstr>
      <vt:lpstr>Слайд 2</vt:lpstr>
      <vt:lpstr>Слайд 3</vt:lpstr>
      <vt:lpstr> Сотрудничая с профсоюзной организацией, работодатель получает: </vt:lpstr>
      <vt:lpstr>Одним из основных локальных актов ОУ является коллективный договор </vt:lpstr>
      <vt:lpstr>Коллективный договор – главный механизм, с помощью которого профком может осуществить и закрепить собственный статус в жизни ОУ. </vt:lpstr>
      <vt:lpstr>Слайд 7</vt:lpstr>
      <vt:lpstr>Вступив в профсоюз, работник – член профсоюза получает право: </vt:lpstr>
      <vt:lpstr>Первичная профсоюзная организация – представитель работников при проведении коллективных переговоров по заключению, изменению коллективного договора – основного правового акта, регулирующего трудовые отношения в организации, которым устанавливаются (регулируются): </vt:lpstr>
      <vt:lpstr>С учетом мнения выборного профсоюзного органа (или по согласованию, если данная форма предусмотрена коллективным договором), работодатель принимает локальные нормативные акты: </vt:lpstr>
      <vt:lpstr>Слайд 11</vt:lpstr>
      <vt:lpstr>Слайд 12</vt:lpstr>
      <vt:lpstr> Что касается материального, то уже более 25 лет наш профсоюз оказывает: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Профсоюз- коллектив, Коллектив – это сила. Будем вместе творить, Станем вместе едины.</dc:title>
  <dc:creator>Ученик</dc:creator>
  <cp:lastModifiedBy>Ученик</cp:lastModifiedBy>
  <cp:revision>7</cp:revision>
  <dcterms:created xsi:type="dcterms:W3CDTF">2025-01-17T07:42:54Z</dcterms:created>
  <dcterms:modified xsi:type="dcterms:W3CDTF">2025-01-17T09:20:49Z</dcterms:modified>
</cp:coreProperties>
</file>