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44" r:id="rId2"/>
    <p:sldId id="475" r:id="rId3"/>
    <p:sldId id="347" r:id="rId4"/>
    <p:sldId id="474" r:id="rId5"/>
    <p:sldId id="476" r:id="rId6"/>
    <p:sldId id="463" r:id="rId7"/>
    <p:sldId id="472" r:id="rId8"/>
    <p:sldId id="4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448" autoAdjust="0"/>
  </p:normalViewPr>
  <p:slideViewPr>
    <p:cSldViewPr>
      <p:cViewPr>
        <p:scale>
          <a:sx n="87" d="100"/>
          <a:sy n="87" d="100"/>
        </p:scale>
        <p:origin x="-1116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24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4131A-6869-46E6-9F2A-A43CC386FBE6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8E9D4-EEBF-4EC5-8895-4C1907EE22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693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9A9-FCD6-4CC4-B9FE-13D9AF1F5F46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C949-233A-40C7-9CD0-AD3C43D56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9A9-FCD6-4CC4-B9FE-13D9AF1F5F46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C949-233A-40C7-9CD0-AD3C43D56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9A9-FCD6-4CC4-B9FE-13D9AF1F5F46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C949-233A-40C7-9CD0-AD3C43D56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9A9-FCD6-4CC4-B9FE-13D9AF1F5F46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C949-233A-40C7-9CD0-AD3C43D56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9A9-FCD6-4CC4-B9FE-13D9AF1F5F46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C949-233A-40C7-9CD0-AD3C43D56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9A9-FCD6-4CC4-B9FE-13D9AF1F5F46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C949-233A-40C7-9CD0-AD3C43D56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9A9-FCD6-4CC4-B9FE-13D9AF1F5F46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C949-233A-40C7-9CD0-AD3C43D56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9A9-FCD6-4CC4-B9FE-13D9AF1F5F46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C949-233A-40C7-9CD0-AD3C43D56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9A9-FCD6-4CC4-B9FE-13D9AF1F5F46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C949-233A-40C7-9CD0-AD3C43D56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9A9-FCD6-4CC4-B9FE-13D9AF1F5F46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C949-233A-40C7-9CD0-AD3C43D56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9A9-FCD6-4CC4-B9FE-13D9AF1F5F46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971C949-233A-40C7-9CD0-AD3C43D567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5F99A9-FCD6-4CC4-B9FE-13D9AF1F5F46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71C949-233A-40C7-9CD0-AD3C43D5678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split orient="vert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86808" cy="214314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Публичный отчет первичной профсоюзной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 организации     МБОУ </a:t>
            </a:r>
            <a:r>
              <a:rPr lang="ru-RU" sz="3200" b="1" dirty="0" err="1" smtClean="0">
                <a:solidFill>
                  <a:schemeClr val="accent3">
                    <a:lumMod val="50000"/>
                  </a:schemeClr>
                </a:solidFill>
              </a:rPr>
              <a:t>Новоселовская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 ООШ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9" name="Содержимое 8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708920"/>
            <a:ext cx="6092750" cy="362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8" y="193674"/>
            <a:ext cx="8821737" cy="6115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0076128"/>
      </p:ext>
    </p:extLst>
  </p:cSld>
  <p:clrMapOvr>
    <a:masterClrMapping/>
  </p:clrMapOvr>
  <p:transition spd="med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        </a:t>
            </a:r>
            <a:r>
              <a:rPr lang="ru-RU" sz="4000" b="1" dirty="0" err="1" smtClean="0">
                <a:solidFill>
                  <a:schemeClr val="accent3">
                    <a:lumMod val="50000"/>
                  </a:schemeClr>
                </a:solidFill>
              </a:rPr>
              <a:t>Профчленство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b="1" u="sng" dirty="0" smtClean="0">
                <a:latin typeface="+mj-lt"/>
              </a:rPr>
              <a:t>2020</a:t>
            </a:r>
          </a:p>
          <a:p>
            <a:pPr algn="ctr">
              <a:buNone/>
            </a:pPr>
            <a:r>
              <a:rPr lang="ru-RU" sz="4000" b="1" dirty="0" smtClean="0">
                <a:latin typeface="+mj-lt"/>
              </a:rPr>
              <a:t>    14 - </a:t>
            </a:r>
            <a:r>
              <a:rPr lang="ru-RU" sz="4000" b="1" dirty="0">
                <a:latin typeface="+mj-lt"/>
              </a:rPr>
              <a:t>100%</a:t>
            </a:r>
            <a:endParaRPr lang="ru-RU" sz="4000" b="1" dirty="0" smtClean="0">
              <a:latin typeface="+mj-lt"/>
            </a:endParaRPr>
          </a:p>
          <a:p>
            <a:pPr>
              <a:buNone/>
            </a:pPr>
            <a:endParaRPr lang="ru-RU" sz="2800" b="1" dirty="0" smtClean="0">
              <a:latin typeface="+mj-lt"/>
            </a:endParaRPr>
          </a:p>
          <a:p>
            <a:pPr>
              <a:buNone/>
            </a:pPr>
            <a:endParaRPr lang="ru-RU" sz="2800" b="1" dirty="0" smtClean="0">
              <a:latin typeface="+mj-lt"/>
            </a:endParaRPr>
          </a:p>
          <a:p>
            <a:pPr>
              <a:buNone/>
            </a:pPr>
            <a:r>
              <a:rPr lang="ru-RU" sz="2800" b="1" dirty="0" smtClean="0">
                <a:latin typeface="+mj-lt"/>
              </a:rPr>
              <a:t>                             До 35  лет  - 2 чел</a:t>
            </a:r>
            <a:endParaRPr lang="ru-RU" sz="2800" b="1" dirty="0">
              <a:latin typeface="+mj-lt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692696"/>
            <a:ext cx="7056784" cy="5281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latin typeface="Times New Roman"/>
                <a:ea typeface="Times New Roman"/>
                <a:cs typeface="Times New Roman"/>
              </a:rPr>
              <a:t>В нашей первичной профсоюзной организации имеется следующая документация:</a:t>
            </a:r>
            <a:endParaRPr lang="ru-RU" sz="3200" b="1" dirty="0"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3200" dirty="0">
                <a:latin typeface="Times New Roman"/>
                <a:ea typeface="Times New Roman"/>
                <a:cs typeface="Times New Roman"/>
              </a:rPr>
              <a:t>Устав Профсоюза</a:t>
            </a:r>
            <a:endParaRPr lang="ru-RU" sz="3200" dirty="0"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3200" dirty="0">
                <a:latin typeface="Times New Roman"/>
                <a:ea typeface="Times New Roman"/>
                <a:cs typeface="Times New Roman"/>
              </a:rPr>
              <a:t>Положение о первичной организации</a:t>
            </a:r>
            <a:endParaRPr lang="ru-RU" sz="3200" dirty="0"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3200" dirty="0">
                <a:latin typeface="Times New Roman"/>
                <a:ea typeface="Times New Roman"/>
                <a:cs typeface="Times New Roman"/>
              </a:rPr>
              <a:t>Трудовой Кодекс</a:t>
            </a:r>
            <a:endParaRPr lang="ru-RU" sz="3200" dirty="0"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3200" dirty="0">
                <a:latin typeface="Times New Roman"/>
                <a:ea typeface="Times New Roman"/>
                <a:cs typeface="Times New Roman"/>
              </a:rPr>
              <a:t>план работы</a:t>
            </a:r>
            <a:endParaRPr lang="ru-RU" sz="3200" dirty="0"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3200" dirty="0">
                <a:latin typeface="Times New Roman"/>
                <a:ea typeface="Times New Roman"/>
                <a:cs typeface="Times New Roman"/>
              </a:rPr>
              <a:t>протоколы профсобраний за </a:t>
            </a:r>
            <a:r>
              <a:rPr lang="en-US" sz="3200" dirty="0" smtClean="0">
                <a:latin typeface="Times New Roman"/>
                <a:ea typeface="Times New Roman"/>
                <a:cs typeface="Times New Roman"/>
              </a:rPr>
              <a:t>5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лет</a:t>
            </a:r>
            <a:endParaRPr lang="ru-RU" sz="3200" dirty="0"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"/>
            </a:pPr>
            <a:r>
              <a:rPr lang="ru-RU" sz="3200" dirty="0">
                <a:latin typeface="Times New Roman"/>
                <a:ea typeface="Times New Roman"/>
                <a:cs typeface="Times New Roman"/>
              </a:rPr>
              <a:t>протоколы профкома за </a:t>
            </a:r>
            <a:r>
              <a:rPr lang="en-US" sz="3200" dirty="0" smtClean="0">
                <a:latin typeface="Times New Roman"/>
                <a:ea typeface="Times New Roman"/>
                <a:cs typeface="Times New Roman"/>
              </a:rPr>
              <a:t>5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лет.</a:t>
            </a:r>
            <a:endParaRPr lang="ru-RU" sz="3200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85547225"/>
      </p:ext>
    </p:extLst>
  </p:cSld>
  <p:clrMapOvr>
    <a:masterClrMapping/>
  </p:clrMapOvr>
  <p:transition spd="med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24744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/>
                <a:ea typeface="Times New Roman"/>
              </a:rPr>
              <a:t>За прошедший год было проведено </a:t>
            </a:r>
            <a:r>
              <a:rPr lang="ru-RU" sz="2800" b="1" dirty="0" smtClean="0">
                <a:latin typeface="Times New Roman"/>
                <a:ea typeface="Times New Roman"/>
              </a:rPr>
              <a:t>три профсоюзных собрания: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/>
                <a:ea typeface="Times New Roman"/>
              </a:rPr>
              <a:t>«</a:t>
            </a:r>
            <a:r>
              <a:rPr lang="ru-RU" sz="2800" dirty="0">
                <a:latin typeface="Times New Roman"/>
                <a:ea typeface="Times New Roman"/>
              </a:rPr>
              <a:t>Изменение Положения о материальной помощи работников МБОУ </a:t>
            </a:r>
            <a:r>
              <a:rPr lang="ru-RU" sz="2800" dirty="0" err="1" smtClean="0">
                <a:latin typeface="Times New Roman"/>
                <a:ea typeface="Times New Roman"/>
              </a:rPr>
              <a:t>Новоселовская</a:t>
            </a:r>
            <a:r>
              <a:rPr lang="ru-RU" sz="2800" dirty="0" smtClean="0">
                <a:latin typeface="Times New Roman"/>
                <a:ea typeface="Times New Roman"/>
              </a:rPr>
              <a:t>  ООШ»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dirty="0">
                <a:latin typeface="Times New Roman"/>
                <a:ea typeface="Times New Roman"/>
              </a:rPr>
              <a:t>«О</a:t>
            </a:r>
            <a:r>
              <a:rPr lang="ru-RU" sz="2800" dirty="0">
                <a:latin typeface="Times New Roman"/>
                <a:ea typeface="Calibri"/>
              </a:rPr>
              <a:t> </a:t>
            </a:r>
            <a:r>
              <a:rPr lang="ru-RU" sz="2800" dirty="0">
                <a:latin typeface="Times New Roman"/>
                <a:ea typeface="Times New Roman"/>
              </a:rPr>
              <a:t>соблюдении правил внутреннего трудового распорядка в учреждении</a:t>
            </a:r>
            <a:r>
              <a:rPr lang="ru-RU" sz="2800" dirty="0" smtClean="0">
                <a:latin typeface="Times New Roman"/>
                <a:ea typeface="Times New Roman"/>
              </a:rPr>
              <a:t>» 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О соблюдении санитарной нормы и температурного режима» </a:t>
            </a:r>
          </a:p>
          <a:p>
            <a:pPr marL="514350" indent="-514350">
              <a:buAutoNum type="arabicPeriod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6930721"/>
      </p:ext>
    </p:extLst>
  </p:cSld>
  <p:clrMapOvr>
    <a:masterClrMapping/>
  </p:clrMapOvr>
  <p:transition spd="med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Заседания профсоюзного комитета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+mj-lt"/>
              </a:rPr>
              <a:t>Заседаний профсоюзного комитета в 2020 году было </a:t>
            </a:r>
            <a:r>
              <a:rPr lang="ru-RU" b="1" dirty="0">
                <a:latin typeface="+mj-lt"/>
              </a:rPr>
              <a:t>проведено-7. </a:t>
            </a:r>
            <a:endParaRPr lang="ru-RU" b="1" dirty="0" smtClean="0">
              <a:latin typeface="+mj-lt"/>
            </a:endParaRPr>
          </a:p>
          <a:p>
            <a:pPr marL="0" indent="0">
              <a:buNone/>
            </a:pPr>
            <a:r>
              <a:rPr lang="ru-RU" u="sng" dirty="0" smtClean="0">
                <a:latin typeface="+mj-lt"/>
              </a:rPr>
              <a:t>Наиболее важные темы:</a:t>
            </a:r>
          </a:p>
          <a:p>
            <a:pPr marL="0" indent="0">
              <a:buNone/>
            </a:pPr>
            <a:r>
              <a:rPr lang="ru-RU" dirty="0" smtClean="0">
                <a:latin typeface="+mj-lt"/>
              </a:rPr>
              <a:t>1) Работа по коллективному договору;</a:t>
            </a:r>
          </a:p>
          <a:p>
            <a:pPr marL="0" indent="0">
              <a:buNone/>
            </a:pPr>
            <a:r>
              <a:rPr lang="ru-RU" dirty="0">
                <a:latin typeface="+mj-lt"/>
              </a:rPr>
              <a:t>2</a:t>
            </a:r>
            <a:r>
              <a:rPr lang="ru-RU" dirty="0" smtClean="0">
                <a:latin typeface="+mj-lt"/>
              </a:rPr>
              <a:t>) Проведение: Дня Охраны труда, Дня Здоровья, Дня толерантности, Дня Матери, 23 февраля, 8 Марта:</a:t>
            </a:r>
          </a:p>
          <a:p>
            <a:pPr marL="0" indent="0">
              <a:buNone/>
            </a:pPr>
            <a:r>
              <a:rPr lang="ru-RU" dirty="0">
                <a:latin typeface="+mj-lt"/>
              </a:rPr>
              <a:t>3</a:t>
            </a:r>
            <a:r>
              <a:rPr lang="ru-RU" dirty="0" smtClean="0">
                <a:latin typeface="+mj-lt"/>
              </a:rPr>
              <a:t>) Проверка температурного режима учебных кабинетов</a:t>
            </a:r>
          </a:p>
          <a:p>
            <a:pPr marL="0" lvl="0" indent="0">
              <a:buNone/>
            </a:pPr>
            <a:r>
              <a:rPr lang="ru-RU" dirty="0">
                <a:latin typeface="+mj-lt"/>
              </a:rPr>
              <a:t>4</a:t>
            </a:r>
            <a:r>
              <a:rPr lang="ru-RU" dirty="0" smtClean="0">
                <a:latin typeface="+mj-lt"/>
              </a:rPr>
              <a:t>) Поздравление ветеранов.</a:t>
            </a:r>
            <a:r>
              <a:rPr lang="ru-RU" dirty="0">
                <a:solidFill>
                  <a:prstClr val="black"/>
                </a:solidFill>
                <a:latin typeface="+mj-lt"/>
              </a:rPr>
              <a:t> </a:t>
            </a:r>
            <a:endParaRPr lang="ru-RU" dirty="0" smtClean="0">
              <a:solidFill>
                <a:prstClr val="black"/>
              </a:solidFill>
              <a:latin typeface="+mj-lt"/>
            </a:endParaRPr>
          </a:p>
          <a:p>
            <a:pPr marL="0" lvl="0" indent="0">
              <a:buNone/>
            </a:pPr>
            <a:r>
              <a:rPr lang="ru-RU" dirty="0" smtClean="0">
                <a:solidFill>
                  <a:prstClr val="black"/>
                </a:solidFill>
                <a:latin typeface="+mj-lt"/>
              </a:rPr>
              <a:t>5)Участие </a:t>
            </a:r>
            <a:r>
              <a:rPr lang="ru-RU" dirty="0">
                <a:solidFill>
                  <a:prstClr val="black"/>
                </a:solidFill>
                <a:latin typeface="+mj-lt"/>
              </a:rPr>
              <a:t>в спортивных мероприятиях</a:t>
            </a:r>
            <a:r>
              <a:rPr lang="ru-RU" dirty="0" smtClean="0">
                <a:solidFill>
                  <a:prstClr val="black"/>
                </a:solidFill>
                <a:latin typeface="+mj-lt"/>
              </a:rPr>
              <a:t>:</a:t>
            </a:r>
            <a:endParaRPr lang="ru-RU" dirty="0" smtClean="0">
              <a:latin typeface="+mj-lt"/>
            </a:endParaRPr>
          </a:p>
          <a:p>
            <a:pPr marL="0" indent="0">
              <a:buNone/>
            </a:pPr>
            <a:r>
              <a:rPr lang="ru-RU" dirty="0">
                <a:latin typeface="+mj-lt"/>
                <a:ea typeface="Times New Roman"/>
              </a:rPr>
              <a:t>6</a:t>
            </a:r>
            <a:r>
              <a:rPr lang="ru-RU" dirty="0" smtClean="0">
                <a:latin typeface="+mj-lt"/>
                <a:ea typeface="Times New Roman"/>
              </a:rPr>
              <a:t>) Оказании </a:t>
            </a:r>
            <a:r>
              <a:rPr lang="ru-RU" dirty="0">
                <a:latin typeface="+mj-lt"/>
                <a:ea typeface="Times New Roman"/>
              </a:rPr>
              <a:t>материальной помощи членам профсоюза в связи с тяжелым материальным положением, проведением операции и лечение, смертью близкого человека, поощрение в связи с юбилеем, распределение обязанностей между членами ПК, внесение изменений в «Положение  о материальной помощи работников </a:t>
            </a:r>
            <a:r>
              <a:rPr lang="ru-RU" dirty="0" err="1" smtClean="0">
                <a:latin typeface="+mj-lt"/>
                <a:ea typeface="Times New Roman"/>
              </a:rPr>
              <a:t>МБОУНовоселовская</a:t>
            </a:r>
            <a:r>
              <a:rPr lang="ru-RU" dirty="0" smtClean="0">
                <a:latin typeface="+mj-lt"/>
                <a:ea typeface="Times New Roman"/>
              </a:rPr>
              <a:t> ООШ</a:t>
            </a:r>
            <a:r>
              <a:rPr lang="ru-RU" dirty="0">
                <a:latin typeface="+mj-lt"/>
                <a:ea typeface="Times New Roman"/>
              </a:rPr>
              <a:t>»,  отчет уполномоченного по охране труда, утверждение плана работы ПК на год, утверждение графика отпусков</a:t>
            </a:r>
            <a:r>
              <a:rPr lang="ru-RU" dirty="0" smtClean="0">
                <a:latin typeface="+mj-lt"/>
                <a:ea typeface="Times New Roman"/>
              </a:rPr>
              <a:t>.</a:t>
            </a:r>
          </a:p>
          <a:p>
            <a:pPr marL="0" lvl="0" indent="0" fontAlgn="base">
              <a:spcAft>
                <a:spcPct val="0"/>
              </a:spcAft>
              <a:buClrTx/>
              <a:buSzTx/>
              <a:buNone/>
            </a:pPr>
            <a:r>
              <a:rPr lang="ru-RU" dirty="0" smtClean="0">
                <a:solidFill>
                  <a:prstClr val="black"/>
                </a:solidFill>
                <a:latin typeface="+mj-lt"/>
              </a:rPr>
              <a:t>  7) Участие </a:t>
            </a:r>
            <a:r>
              <a:rPr lang="ru-RU" dirty="0">
                <a:solidFill>
                  <a:prstClr val="black"/>
                </a:solidFill>
                <a:latin typeface="+mj-lt"/>
              </a:rPr>
              <a:t>в анкетировании</a:t>
            </a:r>
            <a:r>
              <a:rPr lang="ru-RU" b="1" dirty="0">
                <a:solidFill>
                  <a:prstClr val="black"/>
                </a:solidFill>
                <a:latin typeface="+mj-lt"/>
              </a:rPr>
              <a:t> </a:t>
            </a:r>
            <a:r>
              <a:rPr lang="ru-RU" dirty="0">
                <a:solidFill>
                  <a:prstClr val="black"/>
                </a:solidFill>
                <a:latin typeface="+mj-lt"/>
              </a:rPr>
              <a:t>по изучению условий труда </a:t>
            </a:r>
            <a:r>
              <a:rPr lang="ru-RU" dirty="0" err="1">
                <a:solidFill>
                  <a:prstClr val="black"/>
                </a:solidFill>
                <a:latin typeface="+mj-lt"/>
              </a:rPr>
              <a:t>педработников</a:t>
            </a:r>
            <a:r>
              <a:rPr lang="ru-RU" dirty="0">
                <a:solidFill>
                  <a:prstClr val="black"/>
                </a:solidFill>
                <a:latin typeface="+mj-lt"/>
              </a:rPr>
              <a:t>, реализующих инклюзивную практику в общеобразовательных организациях,</a:t>
            </a:r>
            <a:r>
              <a:rPr lang="ru-RU" b="1" dirty="0">
                <a:solidFill>
                  <a:prstClr val="black"/>
                </a:solidFill>
                <a:latin typeface="+mj-lt"/>
              </a:rPr>
              <a:t> </a:t>
            </a:r>
            <a:r>
              <a:rPr lang="ru-RU" dirty="0">
                <a:solidFill>
                  <a:prstClr val="black"/>
                </a:solidFill>
                <a:latin typeface="+mj-lt"/>
              </a:rPr>
              <a:t>проведение анкетирования по опросу о стимулирующих выплатах.</a:t>
            </a:r>
          </a:p>
          <a:p>
            <a:endParaRPr lang="ru-RU" dirty="0">
              <a:latin typeface="+mj-lt"/>
            </a:endParaRPr>
          </a:p>
        </p:txBody>
      </p:sp>
    </p:spTree>
  </p:cSld>
  <p:clrMapOvr>
    <a:masterClrMapping/>
  </p:clrMapOvr>
  <p:transition spd="med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Конкурсы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ru-RU" sz="2800" b="1" dirty="0">
                <a:solidFill>
                  <a:prstClr val="black"/>
                </a:solidFill>
                <a:latin typeface="Calibri"/>
              </a:rPr>
              <a:t>В течение </a:t>
            </a:r>
            <a:r>
              <a:rPr lang="ru-RU" sz="2800" b="1" dirty="0" smtClean="0">
                <a:solidFill>
                  <a:prstClr val="black"/>
                </a:solidFill>
                <a:latin typeface="Calibri"/>
              </a:rPr>
              <a:t>2020 - 2021 учебного года </a:t>
            </a:r>
            <a:r>
              <a:rPr lang="ru-RU" sz="2800" b="1" dirty="0">
                <a:solidFill>
                  <a:prstClr val="black"/>
                </a:solidFill>
                <a:latin typeface="Calibri"/>
              </a:rPr>
              <a:t>принимали активное участие в различных конкурсах и </a:t>
            </a:r>
            <a:r>
              <a:rPr lang="ru-RU" sz="2800" b="1" dirty="0" smtClean="0">
                <a:solidFill>
                  <a:prstClr val="black"/>
                </a:solidFill>
                <a:latin typeface="Calibri"/>
              </a:rPr>
              <a:t>акциях: </a:t>
            </a:r>
            <a:r>
              <a:rPr lang="ru-RU" sz="2800" b="1" dirty="0">
                <a:solidFill>
                  <a:prstClr val="black"/>
                </a:solidFill>
                <a:latin typeface="Calibri"/>
              </a:rPr>
              <a:t>акция «Накорми птиц», «Анкетирование по изучению условий труда </a:t>
            </a:r>
            <a:r>
              <a:rPr lang="ru-RU" sz="2800" b="1" dirty="0" err="1">
                <a:solidFill>
                  <a:prstClr val="black"/>
                </a:solidFill>
                <a:latin typeface="Calibri"/>
              </a:rPr>
              <a:t>педработников</a:t>
            </a:r>
            <a:r>
              <a:rPr lang="ru-RU" sz="2800" b="1" dirty="0">
                <a:solidFill>
                  <a:prstClr val="black"/>
                </a:solidFill>
                <a:latin typeface="Calibri"/>
              </a:rPr>
              <a:t>, реализующих инклюзивную практику в общеобразовательных организациях»,</a:t>
            </a:r>
            <a:r>
              <a:rPr lang="ru-RU" sz="2800" dirty="0">
                <a:solidFill>
                  <a:prstClr val="black"/>
                </a:solidFill>
                <a:latin typeface="Calibri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118640"/>
      </p:ext>
    </p:extLst>
  </p:cSld>
  <p:clrMapOvr>
    <a:masterClrMapping/>
  </p:clrMapOvr>
  <p:transition spd="med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Оказание материальной помощи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defRPr/>
            </a:pPr>
            <a:r>
              <a:rPr lang="ru-RU" sz="2800" b="1" dirty="0" smtClean="0">
                <a:latin typeface="+mj-lt"/>
              </a:rPr>
              <a:t>Материальная помощь: трудная жизненная ситуация,  рождение ребенка, погребения, день рождения, юбилярам.</a:t>
            </a:r>
          </a:p>
          <a:p>
            <a:pPr lvl="0">
              <a:defRPr/>
            </a:pPr>
            <a:r>
              <a:rPr lang="ru-RU" sz="2800" b="1" u="sng" dirty="0" smtClean="0">
                <a:latin typeface="+mj-lt"/>
              </a:rPr>
              <a:t>Материальное поощрение ко Дню Учителя, «Ко Дню Матери».</a:t>
            </a:r>
            <a:endParaRPr lang="ru-RU" sz="2800" b="1" dirty="0" smtClean="0">
              <a:latin typeface="+mj-lt"/>
            </a:endParaRPr>
          </a:p>
          <a:p>
            <a:pPr lvl="0">
              <a:buNone/>
              <a:defRPr/>
            </a:pPr>
            <a:r>
              <a:rPr lang="ru-RU" sz="2800" b="1" u="sng" dirty="0" smtClean="0">
                <a:latin typeface="+mj-lt"/>
              </a:rPr>
              <a:t>   Материальное поощрение к Новому Году</a:t>
            </a:r>
            <a:r>
              <a:rPr lang="ru-RU" sz="2800" b="1" dirty="0" smtClean="0">
                <a:latin typeface="+mj-lt"/>
              </a:rPr>
              <a:t>  получали все: подарками и </a:t>
            </a:r>
            <a:r>
              <a:rPr lang="ru-RU" sz="2800" b="1" smtClean="0">
                <a:latin typeface="+mj-lt"/>
              </a:rPr>
              <a:t>денежными </a:t>
            </a:r>
            <a:r>
              <a:rPr lang="ru-RU" sz="2800" b="1" smtClean="0">
                <a:latin typeface="+mj-lt"/>
              </a:rPr>
              <a:t>поощрениями</a:t>
            </a:r>
            <a:endParaRPr lang="ru-RU" sz="2800" b="1" dirty="0" smtClean="0">
              <a:latin typeface="+mj-lt"/>
            </a:endParaRPr>
          </a:p>
          <a:p>
            <a:endParaRPr lang="ru-RU" dirty="0">
              <a:latin typeface="+mj-lt"/>
            </a:endParaRPr>
          </a:p>
        </p:txBody>
      </p:sp>
    </p:spTree>
  </p:cSld>
  <p:clrMapOvr>
    <a:masterClrMapping/>
  </p:clrMapOvr>
  <p:transition spd="med">
    <p:split orient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2367</TotalTime>
  <Words>323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Публичный отчет первичной профсоюзной  организации     МБОУ Новоселовская ООШ</vt:lpstr>
      <vt:lpstr>Презентация PowerPoint</vt:lpstr>
      <vt:lpstr>        Профчленство</vt:lpstr>
      <vt:lpstr>Презентация PowerPoint</vt:lpstr>
      <vt:lpstr>Презентация PowerPoint</vt:lpstr>
      <vt:lpstr>Заседания профсоюзного комитета</vt:lpstr>
      <vt:lpstr>Конкурсы</vt:lpstr>
      <vt:lpstr>Оказание материальной помощи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Первичная профсоюзная организация МБОУ Чертковской СОШ № 2</dc:title>
  <dc:creator>админ</dc:creator>
  <cp:lastModifiedBy>Абакаров</cp:lastModifiedBy>
  <cp:revision>221</cp:revision>
  <dcterms:created xsi:type="dcterms:W3CDTF">2012-06-09T18:37:02Z</dcterms:created>
  <dcterms:modified xsi:type="dcterms:W3CDTF">2021-02-19T20:56:55Z</dcterms:modified>
</cp:coreProperties>
</file>